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2" r:id="rId4"/>
    <p:sldId id="265" r:id="rId5"/>
    <p:sldId id="263" r:id="rId6"/>
    <p:sldId id="264" r:id="rId7"/>
    <p:sldId id="260" r:id="rId8"/>
    <p:sldId id="261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 autoAdjust="0"/>
    <p:restoredTop sz="76064" autoAdjust="0"/>
  </p:normalViewPr>
  <p:slideViewPr>
    <p:cSldViewPr snapToGrid="0" snapToObjects="1">
      <p:cViewPr varScale="1">
        <p:scale>
          <a:sx n="85" d="100"/>
          <a:sy n="85" d="100"/>
        </p:scale>
        <p:origin x="10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Agents, Tasks, Environments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14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233-C4E5-8244-99C7-55F044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51587"/>
            <a:ext cx="10515600" cy="967351"/>
          </a:xfrm>
        </p:spPr>
        <p:txBody>
          <a:bodyPr/>
          <a:lstStyle/>
          <a:p>
            <a:r>
              <a:rPr lang="en-US" dirty="0"/>
              <a:t>Recall…Planning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E780-93F9-0E47-87C6-FBA323A9F6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1618938"/>
            <a:ext cx="11618976" cy="4266473"/>
          </a:xfrm>
        </p:spPr>
        <p:txBody>
          <a:bodyPr>
            <a:normAutofit fontScale="92500"/>
          </a:bodyPr>
          <a:lstStyle/>
          <a:p>
            <a:r>
              <a:rPr lang="en-US" sz="2000" b="1" i="1" dirty="0"/>
              <a:t>Logic</a:t>
            </a:r>
            <a:r>
              <a:rPr lang="en-US" sz="2000" dirty="0"/>
              <a:t> and </a:t>
            </a:r>
            <a:r>
              <a:rPr lang="en-US" sz="2000" b="1" i="1" dirty="0"/>
              <a:t>ontologies </a:t>
            </a:r>
            <a:r>
              <a:rPr lang="en-US" sz="2000" dirty="0"/>
              <a:t>gave us the foundations for the rest of the semester.  </a:t>
            </a:r>
            <a:endParaRPr lang="en-US" sz="2000" b="1" i="1" dirty="0"/>
          </a:p>
          <a:p>
            <a:r>
              <a:rPr lang="en-US" sz="2000" b="1" i="1" dirty="0"/>
              <a:t>Planning </a:t>
            </a:r>
            <a:r>
              <a:rPr lang="en-US" sz="2000" dirty="0"/>
              <a:t>is the selection of </a:t>
            </a:r>
            <a:r>
              <a:rPr lang="en-US" sz="2000" b="1" i="1" dirty="0"/>
              <a:t>actions</a:t>
            </a:r>
            <a:r>
              <a:rPr lang="en-US" sz="2000" dirty="0"/>
              <a:t> to achieve a </a:t>
            </a:r>
            <a:r>
              <a:rPr lang="en-US" sz="2000" b="1" i="1" dirty="0"/>
              <a:t>goal </a:t>
            </a:r>
            <a:r>
              <a:rPr lang="en-US" sz="2000" u="sng" dirty="0"/>
              <a:t>without interacting </a:t>
            </a:r>
            <a:r>
              <a:rPr lang="en-US" sz="2000" dirty="0"/>
              <a:t>with an </a:t>
            </a:r>
            <a:r>
              <a:rPr lang="en-US" sz="2000" b="1" i="1" dirty="0"/>
              <a:t>environment</a:t>
            </a:r>
            <a:r>
              <a:rPr lang="en-US" sz="2000" dirty="0"/>
              <a:t>.  </a:t>
            </a:r>
          </a:p>
          <a:p>
            <a:r>
              <a:rPr lang="en-US" sz="2000" dirty="0"/>
              <a:t>An </a:t>
            </a:r>
            <a:r>
              <a:rPr lang="en-US" sz="2000" b="1" i="1" dirty="0"/>
              <a:t>action </a:t>
            </a:r>
            <a:r>
              <a:rPr lang="en-US" sz="2000" dirty="0"/>
              <a:t>is an </a:t>
            </a:r>
            <a:r>
              <a:rPr lang="en-US" sz="2000" b="1" i="1" dirty="0"/>
              <a:t>intervention</a:t>
            </a:r>
            <a:r>
              <a:rPr lang="en-US" sz="2000" dirty="0"/>
              <a:t> in an environment that may change its </a:t>
            </a:r>
            <a:r>
              <a:rPr lang="en-US" sz="2000" b="1" i="1" dirty="0"/>
              <a:t>state</a:t>
            </a:r>
            <a:r>
              <a:rPr lang="en-US" sz="2000" dirty="0"/>
              <a:t>.</a:t>
            </a:r>
          </a:p>
          <a:p>
            <a:r>
              <a:rPr lang="en-US" sz="2000" dirty="0"/>
              <a:t>An </a:t>
            </a:r>
            <a:r>
              <a:rPr lang="en-US" sz="2000" b="1" i="1" dirty="0"/>
              <a:t>intervention</a:t>
            </a:r>
            <a:r>
              <a:rPr lang="en-US" sz="2000" dirty="0"/>
              <a:t> is a procedure for manipulating state. </a:t>
            </a:r>
          </a:p>
          <a:p>
            <a:r>
              <a:rPr lang="en-US" sz="2000" dirty="0"/>
              <a:t>The </a:t>
            </a:r>
            <a:r>
              <a:rPr lang="en-US" sz="2000" b="1" i="1" dirty="0"/>
              <a:t>state </a:t>
            </a:r>
            <a:r>
              <a:rPr lang="en-US" sz="2000" dirty="0"/>
              <a:t>of an environment is the current set of categories in our knowledge base…</a:t>
            </a:r>
          </a:p>
          <a:p>
            <a:r>
              <a:rPr lang="en-US" sz="1400" i="1" dirty="0"/>
              <a:t>(think: snapshot of the database that holds this information and the elements of the relations)</a:t>
            </a:r>
          </a:p>
          <a:p>
            <a:r>
              <a:rPr lang="en-US" sz="2200" dirty="0"/>
              <a:t>A </a:t>
            </a:r>
            <a:r>
              <a:rPr lang="en-US" sz="2200" b="1" i="1" dirty="0"/>
              <a:t>goal </a:t>
            </a:r>
            <a:r>
              <a:rPr lang="en-US" sz="2200" dirty="0"/>
              <a:t>is a function of a state.</a:t>
            </a:r>
          </a:p>
        </p:txBody>
      </p:sp>
    </p:spTree>
    <p:extLst>
      <p:ext uri="{BB962C8B-B14F-4D97-AF65-F5344CB8AC3E}">
        <p14:creationId xmlns:p14="http://schemas.microsoft.com/office/powerpoint/2010/main" val="268464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C17D-3B18-2640-852B-A48EAFFF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1B84-3C07-E842-8132-495CD1D9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157032"/>
            <a:ext cx="10515600" cy="3869499"/>
          </a:xfrm>
        </p:spPr>
        <p:txBody>
          <a:bodyPr>
            <a:normAutofit/>
          </a:bodyPr>
          <a:lstStyle/>
          <a:p>
            <a:r>
              <a:rPr lang="en-US" sz="2400" dirty="0"/>
              <a:t>Agents take actions.</a:t>
            </a:r>
          </a:p>
          <a:p>
            <a:r>
              <a:rPr lang="en-US" sz="2400" dirty="0"/>
              <a:t>Actions may change state.</a:t>
            </a:r>
          </a:p>
          <a:p>
            <a:r>
              <a:rPr lang="en-US" sz="2400" dirty="0"/>
              <a:t>States may change </a:t>
            </a:r>
            <a:r>
              <a:rPr lang="en-US" sz="2400" i="1" dirty="0"/>
              <a:t>without </a:t>
            </a:r>
            <a:r>
              <a:rPr lang="en-US" sz="2400" dirty="0"/>
              <a:t>an agent taking an action (i.e., without </a:t>
            </a:r>
            <a:r>
              <a:rPr lang="en-US" sz="2400" i="1" dirty="0"/>
              <a:t>intervention</a:t>
            </a:r>
            <a:r>
              <a:rPr lang="en-US" sz="2400" dirty="0"/>
              <a:t>).</a:t>
            </a:r>
          </a:p>
          <a:p>
            <a:r>
              <a:rPr lang="en-US" sz="2400" dirty="0"/>
              <a:t>Need a more general term: transitions.</a:t>
            </a:r>
          </a:p>
        </p:txBody>
      </p:sp>
    </p:spTree>
    <p:extLst>
      <p:ext uri="{BB962C8B-B14F-4D97-AF65-F5344CB8AC3E}">
        <p14:creationId xmlns:p14="http://schemas.microsoft.com/office/powerpoint/2010/main" val="12390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26002-DF55-9442-8FBD-98D611EC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81840"/>
            <a:ext cx="10515600" cy="1325563"/>
          </a:xfrm>
        </p:spPr>
        <p:txBody>
          <a:bodyPr/>
          <a:lstStyle/>
          <a:p>
            <a:r>
              <a:rPr lang="en-US" dirty="0"/>
              <a:t>Example: course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8BFE-6396-DB48-A9FF-91ED9C63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07403"/>
            <a:ext cx="10515600" cy="401101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SOC changes every semester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state is the current semester’s offerings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Transitions between semesters happens even if you (the individual) don’t take classes!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people taking classes == part of the environment/state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Focus: a single department’s offerings (e.g., CS)</a:t>
            </a:r>
          </a:p>
        </p:txBody>
      </p:sp>
    </p:spTree>
    <p:extLst>
      <p:ext uri="{BB962C8B-B14F-4D97-AF65-F5344CB8AC3E}">
        <p14:creationId xmlns:p14="http://schemas.microsoft.com/office/powerpoint/2010/main" val="120573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C17D-3B18-2640-852B-A48EAFFF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transitions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034DD805-75A9-3945-B6D2-744C32EBD607}"/>
              </a:ext>
            </a:extLst>
          </p:cNvPr>
          <p:cNvSpPr/>
          <p:nvPr/>
        </p:nvSpPr>
        <p:spPr>
          <a:xfrm>
            <a:off x="8395300" y="-666960"/>
            <a:ext cx="5386648" cy="432242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 now, we assume transition == action taken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C66C6-5165-B746-A286-84E28677862C}"/>
              </a:ext>
            </a:extLst>
          </p:cNvPr>
          <p:cNvSpPr/>
          <p:nvPr/>
        </p:nvSpPr>
        <p:spPr>
          <a:xfrm>
            <a:off x="1662545" y="2726575"/>
            <a:ext cx="1296786" cy="1313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RC1</a:t>
            </a:r>
          </a:p>
          <a:p>
            <a:pPr algn="ctr"/>
            <a:r>
              <a:rPr lang="en-US" dirty="0"/>
              <a:t>RC3</a:t>
            </a:r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194D7D-79DC-554A-8432-2692FB891F9E}"/>
              </a:ext>
            </a:extLst>
          </p:cNvPr>
          <p:cNvSpPr/>
          <p:nvPr/>
        </p:nvSpPr>
        <p:spPr>
          <a:xfrm>
            <a:off x="3732136" y="2772295"/>
            <a:ext cx="1296786" cy="1313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RC1</a:t>
            </a:r>
          </a:p>
          <a:p>
            <a:pPr algn="ctr"/>
            <a:r>
              <a:rPr lang="en-US" dirty="0"/>
              <a:t>RC2</a:t>
            </a:r>
          </a:p>
        </p:txBody>
      </p:sp>
    </p:spTree>
    <p:extLst>
      <p:ext uri="{BB962C8B-B14F-4D97-AF65-F5344CB8AC3E}">
        <p14:creationId xmlns:p14="http://schemas.microsoft.com/office/powerpoint/2010/main" val="329429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C17D-3B18-2640-852B-A48EAFFF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representations of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1B84-3C07-E842-8132-495CD1D92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157032"/>
            <a:ext cx="10515600" cy="3869499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22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99B-E0C9-DE45-AD9C-4BEAC6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180-773A-9A4E-8E5F-0DBA82D2AB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2291969"/>
            <a:ext cx="7491684" cy="3359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state after inference </a:t>
            </a:r>
            <a:r>
              <a:rPr lang="en-US" i="1" dirty="0" err="1"/>
              <a:t>i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base at time </a:t>
            </a:r>
            <a:r>
              <a:rPr lang="en-US" i="1" dirty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taken &amp; offered at the end of semester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457787C-1C74-8C4A-84BA-6AE66FCF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12" y="1036705"/>
            <a:ext cx="4961037" cy="2770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C6F344-DD49-BD40-AE6D-2C1B82913F81}"/>
              </a:ext>
            </a:extLst>
          </p:cNvPr>
          <p:cNvSpPr/>
          <p:nvPr/>
        </p:nvSpPr>
        <p:spPr>
          <a:xfrm>
            <a:off x="5466412" y="3429000"/>
            <a:ext cx="4576998" cy="542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99B-E0C9-DE45-AD9C-4BEAC6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180-773A-9A4E-8E5F-0DBA82D2AB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2291969"/>
            <a:ext cx="7491684" cy="3359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state after inference </a:t>
            </a:r>
            <a:r>
              <a:rPr lang="en-US" i="1" dirty="0" err="1"/>
              <a:t>i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base at time </a:t>
            </a:r>
            <a:r>
              <a:rPr lang="en-US" i="1" dirty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taken &amp; offered at the end of semester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C5F2374-4874-5049-AD30-25DD5A26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79" y="982547"/>
            <a:ext cx="7506721" cy="318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8C40301-859A-DB4E-BA88-CCDBB089E726}"/>
              </a:ext>
            </a:extLst>
          </p:cNvPr>
          <p:cNvGrpSpPr/>
          <p:nvPr/>
        </p:nvGrpSpPr>
        <p:grpSpPr>
          <a:xfrm>
            <a:off x="4685279" y="2450414"/>
            <a:ext cx="1924161" cy="1655983"/>
            <a:chOff x="1103376" y="3563433"/>
            <a:chExt cx="2429194" cy="208644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3EC8CBD5-94E7-5341-8748-3201CA53F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76" y="3752065"/>
              <a:ext cx="2108236" cy="1897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90E3EF5-F2A3-174B-A8C9-1A492DDA8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857" y="3563433"/>
              <a:ext cx="93771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5CF1AB-E745-1C4C-B88E-82FB15FE4C02}"/>
              </a:ext>
            </a:extLst>
          </p:cNvPr>
          <p:cNvGrpSpPr/>
          <p:nvPr/>
        </p:nvGrpSpPr>
        <p:grpSpPr>
          <a:xfrm>
            <a:off x="6868181" y="2072927"/>
            <a:ext cx="1924161" cy="1655983"/>
            <a:chOff x="1103376" y="3563433"/>
            <a:chExt cx="2429194" cy="208644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BFF0BB0-579F-0E49-91F1-BF9CE2579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76" y="3752065"/>
              <a:ext cx="2108236" cy="1897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97485D56-9F74-364C-98EA-FDD5ECAB7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857" y="3563433"/>
              <a:ext cx="937713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63EEF-3B66-1C4E-B94B-D945DC2BF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048" y="4384691"/>
            <a:ext cx="4683635" cy="846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F1BFC-C302-2A4E-8A8A-4BA0FD95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385" y="1094325"/>
            <a:ext cx="378220" cy="355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9B2AB3-7400-2743-AD2E-467613EEE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7566" y="1081582"/>
            <a:ext cx="354608" cy="3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199B-E0C9-DE45-AD9C-4BEAC6C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180-773A-9A4E-8E5F-0DBA82D2AB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3024" y="2291969"/>
            <a:ext cx="7491684" cy="3359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state after inference </a:t>
            </a:r>
            <a:r>
              <a:rPr lang="en-US" i="1" dirty="0" err="1"/>
              <a:t>i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base at time </a:t>
            </a:r>
            <a:r>
              <a:rPr lang="en-US" i="1" dirty="0"/>
              <a:t>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Courses taken &amp; offered at the end of semester </a:t>
            </a:r>
            <a:r>
              <a:rPr lang="en-US" i="1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E1281-134C-C245-8B19-FB7C288146B1}"/>
              </a:ext>
            </a:extLst>
          </p:cNvPr>
          <p:cNvSpPr/>
          <p:nvPr/>
        </p:nvSpPr>
        <p:spPr>
          <a:xfrm>
            <a:off x="434715" y="4538273"/>
            <a:ext cx="6295869" cy="7382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1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4903</TotalTime>
  <Words>298</Words>
  <Application>Microsoft Macintosh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Recall…Planning</vt:lpstr>
      <vt:lpstr>Transitions</vt:lpstr>
      <vt:lpstr>Example: course offerings</vt:lpstr>
      <vt:lpstr>Graphical representation of transitions</vt:lpstr>
      <vt:lpstr>Symbolic representations of transitions</vt:lpstr>
      <vt:lpstr>Examples of states</vt:lpstr>
      <vt:lpstr>Examples of states</vt:lpstr>
      <vt:lpstr>Examples of states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11</cp:revision>
  <dcterms:created xsi:type="dcterms:W3CDTF">2021-08-30T08:24:49Z</dcterms:created>
  <dcterms:modified xsi:type="dcterms:W3CDTF">2022-02-25T13:53:09Z</dcterms:modified>
</cp:coreProperties>
</file>